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sldIdLst>
    <p:sldId id="258" r:id="rId2"/>
    <p:sldId id="271" r:id="rId3"/>
    <p:sldId id="268" r:id="rId4"/>
    <p:sldId id="275" r:id="rId5"/>
    <p:sldId id="265" r:id="rId6"/>
    <p:sldId id="259" r:id="rId7"/>
    <p:sldId id="262" r:id="rId8"/>
    <p:sldId id="272" r:id="rId9"/>
    <p:sldId id="276" r:id="rId10"/>
    <p:sldId id="267" r:id="rId11"/>
    <p:sldId id="273" r:id="rId12"/>
    <p:sldId id="274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3D72"/>
    <a:srgbClr val="648334"/>
    <a:srgbClr val="8C282B"/>
    <a:srgbClr val="FBE9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26" autoAdjust="0"/>
    <p:restoredTop sz="94681" autoAdjust="0"/>
  </p:normalViewPr>
  <p:slideViewPr>
    <p:cSldViewPr snapToGrid="0" snapToObjects="1">
      <p:cViewPr varScale="1">
        <p:scale>
          <a:sx n="102" d="100"/>
          <a:sy n="102" d="100"/>
        </p:scale>
        <p:origin x="7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88E8EC7-B1BB-EA4F-B44B-A9F47904E3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2754" y="3833241"/>
            <a:ext cx="5093677" cy="64476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432754" y="4626503"/>
            <a:ext cx="5093677" cy="644769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7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500" b="0" dirty="0"/>
              <a:t>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391458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9C4011-42B4-734C-9391-29C6D7EF2C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11634" y="1600200"/>
            <a:ext cx="3684166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A83D72"/>
                </a:solidFill>
              </a:defRPr>
            </a:lvl1pPr>
            <a:lvl2pPr>
              <a:defRPr sz="2400">
                <a:latin typeface="Arial"/>
                <a:cs typeface="Arial"/>
              </a:defRPr>
            </a:lvl2pPr>
            <a:lvl3pPr marL="1257300" indent="-342900">
              <a:buClrTx/>
              <a:buFont typeface="Lucida Grande"/>
              <a:buChar char="-"/>
              <a:defRPr sz="2000">
                <a:latin typeface="Arial"/>
                <a:cs typeface="Arial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>
                <a:solidFill>
                  <a:srgbClr val="A83D72"/>
                </a:solidFill>
              </a:rPr>
              <a:t>Slide Title, Arial Bold, 28 </a:t>
            </a:r>
            <a:r>
              <a:rPr lang="en-US" dirty="0" err="1">
                <a:solidFill>
                  <a:srgbClr val="A83D72"/>
                </a:solidFill>
              </a:rPr>
              <a:t>pt</a:t>
            </a:r>
            <a:endParaRPr lang="en-US" dirty="0">
              <a:solidFill>
                <a:srgbClr val="A83D72"/>
              </a:solidFill>
            </a:endParaRPr>
          </a:p>
          <a:p>
            <a:pPr lvl="1">
              <a:buClr>
                <a:srgbClr val="00B388"/>
              </a:buClr>
            </a:pPr>
            <a:r>
              <a:rPr lang="en-US" dirty="0"/>
              <a:t>First level bullet, Arial 25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Second level bullet, Arial 20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1634" y="322385"/>
            <a:ext cx="76198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6AA2CE5-03BE-D045-A589-4BA34EA43B79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4747268" y="1600199"/>
            <a:ext cx="3684166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>
                <a:latin typeface="Arial"/>
                <a:cs typeface="Arial"/>
              </a:defRPr>
            </a:lvl2pPr>
            <a:lvl3pPr marL="1257300" indent="-342900">
              <a:buClrTx/>
              <a:buFont typeface="Lucida Grande"/>
              <a:buChar char="-"/>
              <a:defRPr sz="2000">
                <a:latin typeface="Arial"/>
                <a:cs typeface="Arial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>
                <a:solidFill>
                  <a:srgbClr val="A83D72"/>
                </a:solidFill>
              </a:rPr>
              <a:t>Slide Title, Arial Bold, 28 </a:t>
            </a:r>
            <a:r>
              <a:rPr lang="en-US" dirty="0" err="1">
                <a:solidFill>
                  <a:srgbClr val="A83D72"/>
                </a:solidFill>
              </a:rPr>
              <a:t>pt</a:t>
            </a:r>
            <a:endParaRPr lang="en-US" dirty="0">
              <a:solidFill>
                <a:srgbClr val="A83D72"/>
              </a:solidFill>
            </a:endParaRPr>
          </a:p>
          <a:p>
            <a:pPr lvl="1">
              <a:buClr>
                <a:srgbClr val="00B388"/>
              </a:buClr>
            </a:pPr>
            <a:r>
              <a:rPr lang="en-US" dirty="0"/>
              <a:t>First level bullet, Arial 25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Second level bullet, Arial 20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C32FED-612E-7146-882A-1034FDA0B9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448434"/>
            <a:ext cx="7772400" cy="1285765"/>
          </a:xfrm>
          <a:prstGeom prst="rect">
            <a:avLst/>
          </a:prstGeom>
        </p:spPr>
        <p:txBody>
          <a:bodyPr anchor="ctr" anchorCtr="1"/>
          <a:lstStyle>
            <a:lvl1pPr algn="ctr">
              <a:defRPr sz="5500"/>
            </a:lvl1pPr>
          </a:lstStyle>
          <a:p>
            <a:r>
              <a:rPr lang="en-US" dirty="0"/>
              <a:t>Divider Slide Title</a:t>
            </a:r>
          </a:p>
        </p:txBody>
      </p:sp>
    </p:spTree>
    <p:extLst>
      <p:ext uri="{BB962C8B-B14F-4D97-AF65-F5344CB8AC3E}">
        <p14:creationId xmlns:p14="http://schemas.microsoft.com/office/powerpoint/2010/main" val="3689962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C87894-DFC1-854C-95DA-D4867B214C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448434"/>
            <a:ext cx="7772400" cy="1285765"/>
          </a:xfrm>
          <a:prstGeom prst="rect">
            <a:avLst/>
          </a:prstGeom>
        </p:spPr>
        <p:txBody>
          <a:bodyPr anchor="ctr" anchorCtr="1"/>
          <a:lstStyle>
            <a:lvl1pPr algn="ctr">
              <a:defRPr sz="5500"/>
            </a:lvl1pPr>
          </a:lstStyle>
          <a:p>
            <a:r>
              <a:rPr lang="en-US" dirty="0"/>
              <a:t>Divider Slide Title</a:t>
            </a:r>
          </a:p>
        </p:txBody>
      </p:sp>
    </p:spTree>
    <p:extLst>
      <p:ext uri="{BB962C8B-B14F-4D97-AF65-F5344CB8AC3E}">
        <p14:creationId xmlns:p14="http://schemas.microsoft.com/office/powerpoint/2010/main" val="94229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C7F67-1908-B940-84D8-4CC0A04444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448434"/>
            <a:ext cx="7772400" cy="1285765"/>
          </a:xfrm>
          <a:prstGeom prst="rect">
            <a:avLst/>
          </a:prstGeom>
        </p:spPr>
        <p:txBody>
          <a:bodyPr anchor="ctr" anchorCtr="1"/>
          <a:lstStyle>
            <a:lvl1pPr algn="ctr">
              <a:defRPr sz="5500"/>
            </a:lvl1pPr>
          </a:lstStyle>
          <a:p>
            <a:r>
              <a:rPr lang="en-US" dirty="0"/>
              <a:t>Divider Slide Title</a:t>
            </a:r>
          </a:p>
        </p:txBody>
      </p:sp>
    </p:spTree>
    <p:extLst>
      <p:ext uri="{BB962C8B-B14F-4D97-AF65-F5344CB8AC3E}">
        <p14:creationId xmlns:p14="http://schemas.microsoft.com/office/powerpoint/2010/main" val="3132559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80BC7FC-804D-7846-8D57-9409974208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448434"/>
            <a:ext cx="7772400" cy="1285765"/>
          </a:xfrm>
          <a:prstGeom prst="rect">
            <a:avLst/>
          </a:prstGeom>
        </p:spPr>
        <p:txBody>
          <a:bodyPr anchor="ctr" anchorCtr="1"/>
          <a:lstStyle>
            <a:lvl1pPr algn="ctr">
              <a:defRPr sz="5500"/>
            </a:lvl1pPr>
          </a:lstStyle>
          <a:p>
            <a:r>
              <a:rPr lang="en-US" dirty="0"/>
              <a:t>Divider Slide Title</a:t>
            </a:r>
          </a:p>
        </p:txBody>
      </p:sp>
    </p:spTree>
    <p:extLst>
      <p:ext uri="{BB962C8B-B14F-4D97-AF65-F5344CB8AC3E}">
        <p14:creationId xmlns:p14="http://schemas.microsoft.com/office/powerpoint/2010/main" val="98652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D9D78D-BF5A-F64A-B84C-249B91C683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1634" y="1600200"/>
            <a:ext cx="7619800" cy="4525963"/>
          </a:xfrm>
          <a:prstGeom prst="rect">
            <a:avLst/>
          </a:prstGeom>
        </p:spPr>
        <p:txBody>
          <a:bodyPr/>
          <a:lstStyle>
            <a:lvl2pPr>
              <a:buSzPct val="80000"/>
              <a:defRPr/>
            </a:lvl2pPr>
            <a:lvl3pPr marL="1257300" indent="-342900">
              <a:buClrTx/>
              <a:buSzPct val="100000"/>
              <a:buFont typeface="Lucida Grande"/>
              <a:buChar char="-"/>
              <a:defRPr/>
            </a:lvl3pPr>
            <a:lvl4pPr marL="1714500" indent="-342900">
              <a:buSzPct val="80000"/>
              <a:buFont typeface="Lucida Grande"/>
              <a:buChar char="-"/>
              <a:defRPr/>
            </a:lvl4pPr>
            <a:lvl5pPr marL="2171700" indent="-342900">
              <a:buSzPct val="80000"/>
              <a:buFont typeface="Lucida Grande"/>
              <a:buChar char="-"/>
              <a:defRPr/>
            </a:lvl5pPr>
          </a:lstStyle>
          <a:p>
            <a:pPr lvl="0"/>
            <a:r>
              <a:rPr lang="en-US" dirty="0">
                <a:solidFill>
                  <a:srgbClr val="A83D72"/>
                </a:solidFill>
              </a:rPr>
              <a:t>Slide Title, Arial Bold, 28 </a:t>
            </a:r>
            <a:r>
              <a:rPr lang="en-US" dirty="0" err="1">
                <a:solidFill>
                  <a:srgbClr val="A83D72"/>
                </a:solidFill>
              </a:rPr>
              <a:t>pt</a:t>
            </a:r>
            <a:endParaRPr lang="en-US" dirty="0">
              <a:solidFill>
                <a:srgbClr val="A83D72"/>
              </a:solidFill>
            </a:endParaRPr>
          </a:p>
          <a:p>
            <a:pPr lvl="1">
              <a:buClr>
                <a:srgbClr val="00B388"/>
              </a:buClr>
            </a:pPr>
            <a:r>
              <a:rPr lang="en-US" dirty="0"/>
              <a:t>First level bullet, Arial 25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Second level bullet, Arial 20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11634" y="322385"/>
            <a:ext cx="76198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127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358727-A043-144E-BFE5-EA71AA0354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1634" y="322385"/>
            <a:ext cx="76198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54FB03-601D-044C-AF6F-7C701E09DA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11634" y="1600200"/>
            <a:ext cx="3684166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A83D72"/>
                </a:solidFill>
              </a:defRPr>
            </a:lvl1pPr>
            <a:lvl2pPr>
              <a:buSzPct val="80000"/>
              <a:defRPr/>
            </a:lvl2pPr>
            <a:lvl3pPr marL="1257300" indent="-342900">
              <a:buClrTx/>
              <a:buSzPct val="100000"/>
              <a:buFont typeface="Lucida Grande"/>
              <a:buChar char="-"/>
              <a:defRPr/>
            </a:lvl3pPr>
            <a:lvl4pPr marL="1714500" indent="-342900">
              <a:buSzPct val="80000"/>
              <a:buFont typeface="Lucida Grande"/>
              <a:buChar char="-"/>
              <a:defRPr/>
            </a:lvl4pPr>
            <a:lvl5pPr marL="2171700" indent="-342900">
              <a:buSzPct val="80000"/>
              <a:buFont typeface="Lucida Grande"/>
              <a:buChar char="-"/>
              <a:defRPr/>
            </a:lvl5pPr>
          </a:lstStyle>
          <a:p>
            <a:pPr lvl="0"/>
            <a:r>
              <a:rPr lang="en-US" dirty="0">
                <a:solidFill>
                  <a:srgbClr val="A83D72"/>
                </a:solidFill>
              </a:rPr>
              <a:t>Slide Title, Arial Bold, 28 </a:t>
            </a:r>
            <a:r>
              <a:rPr lang="en-US" dirty="0" err="1">
                <a:solidFill>
                  <a:srgbClr val="A83D72"/>
                </a:solidFill>
              </a:rPr>
              <a:t>pt</a:t>
            </a:r>
            <a:endParaRPr lang="en-US" dirty="0">
              <a:solidFill>
                <a:srgbClr val="A83D72"/>
              </a:solidFill>
            </a:endParaRPr>
          </a:p>
          <a:p>
            <a:pPr lvl="1">
              <a:buClr>
                <a:srgbClr val="00B388"/>
              </a:buClr>
            </a:pPr>
            <a:r>
              <a:rPr lang="en-US" dirty="0"/>
              <a:t>First level bullet, Arial 25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Second level bullet, Arial 20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0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E3A154-E939-6044-B204-156FC17406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1634" y="322385"/>
            <a:ext cx="76198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93F1B81-8CF1-4E4E-88B1-DEE8B01C5D0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11634" y="1600200"/>
            <a:ext cx="3684166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A83D72"/>
                </a:solidFill>
              </a:defRPr>
            </a:lvl1pPr>
            <a:lvl2pPr>
              <a:buSzPct val="80000"/>
              <a:defRPr/>
            </a:lvl2pPr>
            <a:lvl3pPr marL="1257300" indent="-342900">
              <a:buClrTx/>
              <a:buSzPct val="100000"/>
              <a:buFont typeface="Lucida Grande"/>
              <a:buChar char="-"/>
              <a:defRPr/>
            </a:lvl3pPr>
            <a:lvl4pPr marL="1714500" indent="-342900">
              <a:buSzPct val="80000"/>
              <a:buFont typeface="Lucida Grande"/>
              <a:buChar char="-"/>
              <a:defRPr/>
            </a:lvl4pPr>
            <a:lvl5pPr marL="2171700" indent="-342900">
              <a:buSzPct val="80000"/>
              <a:buFont typeface="Lucida Grande"/>
              <a:buChar char="-"/>
              <a:defRPr/>
            </a:lvl5pPr>
          </a:lstStyle>
          <a:p>
            <a:pPr lvl="0"/>
            <a:r>
              <a:rPr lang="en-US" dirty="0">
                <a:solidFill>
                  <a:srgbClr val="A83D72"/>
                </a:solidFill>
              </a:rPr>
              <a:t>Slide Title, Arial Bold, 28 </a:t>
            </a:r>
            <a:r>
              <a:rPr lang="en-US" dirty="0" err="1">
                <a:solidFill>
                  <a:srgbClr val="A83D72"/>
                </a:solidFill>
              </a:rPr>
              <a:t>pt</a:t>
            </a:r>
            <a:endParaRPr lang="en-US" dirty="0">
              <a:solidFill>
                <a:srgbClr val="A83D72"/>
              </a:solidFill>
            </a:endParaRPr>
          </a:p>
          <a:p>
            <a:pPr lvl="1">
              <a:buClr>
                <a:srgbClr val="00B388"/>
              </a:buClr>
            </a:pPr>
            <a:r>
              <a:rPr lang="en-US" dirty="0"/>
              <a:t>First level bullet, Arial 25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Second level bullet, Arial 20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61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AC21F3-97A7-4140-8272-AD140A2EC1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1634" y="322385"/>
            <a:ext cx="76198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3D0929-A271-B84A-83BD-B6648AC5F6B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11634" y="1600200"/>
            <a:ext cx="3684166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A83D72"/>
                </a:solidFill>
              </a:defRPr>
            </a:lvl1pPr>
            <a:lvl2pPr>
              <a:buSzPct val="80000"/>
              <a:defRPr/>
            </a:lvl2pPr>
            <a:lvl3pPr marL="1257300" indent="-342900">
              <a:buClrTx/>
              <a:buSzPct val="100000"/>
              <a:buFont typeface="Lucida Grande"/>
              <a:buChar char="-"/>
              <a:defRPr/>
            </a:lvl3pPr>
            <a:lvl4pPr marL="1714500" indent="-342900">
              <a:buSzPct val="80000"/>
              <a:buFont typeface="Lucida Grande"/>
              <a:buChar char="-"/>
              <a:defRPr/>
            </a:lvl4pPr>
            <a:lvl5pPr marL="2171700" indent="-342900">
              <a:buSzPct val="80000"/>
              <a:buFont typeface="Lucida Grande"/>
              <a:buChar char="-"/>
              <a:defRPr/>
            </a:lvl5pPr>
          </a:lstStyle>
          <a:p>
            <a:pPr lvl="0"/>
            <a:r>
              <a:rPr lang="en-US" dirty="0">
                <a:solidFill>
                  <a:srgbClr val="A83D72"/>
                </a:solidFill>
              </a:rPr>
              <a:t>Slide Title, Arial Bold, 28 </a:t>
            </a:r>
            <a:r>
              <a:rPr lang="en-US" dirty="0" err="1">
                <a:solidFill>
                  <a:srgbClr val="A83D72"/>
                </a:solidFill>
              </a:rPr>
              <a:t>pt</a:t>
            </a:r>
            <a:endParaRPr lang="en-US" dirty="0">
              <a:solidFill>
                <a:srgbClr val="A83D72"/>
              </a:solidFill>
            </a:endParaRPr>
          </a:p>
          <a:p>
            <a:pPr lvl="1">
              <a:buClr>
                <a:srgbClr val="00B388"/>
              </a:buClr>
            </a:pPr>
            <a:r>
              <a:rPr lang="en-US" dirty="0"/>
              <a:t>First level bullet, Arial 25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Second level bullet, Arial 20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03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53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0" r:id="rId3"/>
    <p:sldLayoutId id="2147483665" r:id="rId4"/>
    <p:sldLayoutId id="2147483673" r:id="rId5"/>
    <p:sldLayoutId id="2147483661" r:id="rId6"/>
    <p:sldLayoutId id="2147483663" r:id="rId7"/>
    <p:sldLayoutId id="2147483671" r:id="rId8"/>
    <p:sldLayoutId id="2147483672" r:id="rId9"/>
    <p:sldLayoutId id="2147483658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37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ts val="3060"/>
        </a:lnSpc>
        <a:spcBef>
          <a:spcPts val="1272"/>
        </a:spcBef>
        <a:buFont typeface="Arial"/>
        <a:buNone/>
        <a:defRPr sz="2800" b="1" kern="1200">
          <a:solidFill>
            <a:srgbClr val="648334"/>
          </a:solidFill>
          <a:latin typeface="Arial"/>
          <a:ea typeface="+mn-ea"/>
          <a:cs typeface="Arial"/>
        </a:defRPr>
      </a:lvl1pPr>
      <a:lvl2pPr marL="914400" indent="-457200" algn="l" defTabSz="457200" rtl="0" eaLnBrk="1" latinLnBrk="0" hangingPunct="1">
        <a:lnSpc>
          <a:spcPts val="3060"/>
        </a:lnSpc>
        <a:spcBef>
          <a:spcPts val="1272"/>
        </a:spcBef>
        <a:buClr>
          <a:srgbClr val="8C282B"/>
        </a:buClr>
        <a:buFont typeface="Arial"/>
        <a:buChar char="•"/>
        <a:defRPr sz="2500" kern="1200" baseline="0">
          <a:solidFill>
            <a:schemeClr val="tx1"/>
          </a:solidFill>
          <a:latin typeface="Arial"/>
          <a:ea typeface="+mn-ea"/>
          <a:cs typeface="Arial"/>
        </a:defRPr>
      </a:lvl2pPr>
      <a:lvl3pPr marL="1257300" indent="-342900" algn="l" defTabSz="457200" rtl="0" eaLnBrk="1" latinLnBrk="0" hangingPunct="1">
        <a:lnSpc>
          <a:spcPts val="3060"/>
        </a:lnSpc>
        <a:spcBef>
          <a:spcPts val="1272"/>
        </a:spcBef>
        <a:buClr>
          <a:srgbClr val="8C282B"/>
        </a:buClr>
        <a:buFont typeface="Arial"/>
        <a:buChar char="•"/>
        <a:defRPr sz="2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Clr>
          <a:srgbClr val="8C282B"/>
        </a:buClr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457200" rtl="0" eaLnBrk="1" latinLnBrk="0" hangingPunct="1">
        <a:spcBef>
          <a:spcPct val="20000"/>
        </a:spcBef>
        <a:buClr>
          <a:srgbClr val="8C282B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1898" y="3908943"/>
            <a:ext cx="5093677" cy="644769"/>
          </a:xfrm>
        </p:spPr>
        <p:txBody>
          <a:bodyPr/>
          <a:lstStyle/>
          <a:p>
            <a:r>
              <a:rPr lang="en-US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478930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AD4E9-478D-FE44-94A4-D45E40CFC8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Take the Next Step</a:t>
            </a:r>
          </a:p>
        </p:txBody>
      </p:sp>
    </p:spTree>
    <p:extLst>
      <p:ext uri="{BB962C8B-B14F-4D97-AF65-F5344CB8AC3E}">
        <p14:creationId xmlns:p14="http://schemas.microsoft.com/office/powerpoint/2010/main" val="4090239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48679D-A770-416B-9606-A4D7E7C40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Prepare for Podiatry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Eight hours of Biology, Chemistry, Organic Chemistry,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Six hours of English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MCAT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Volunteer or work experience, community service, and leadership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969937-655C-4B50-ABFE-6378D6E87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Academic Requirements</a:t>
            </a:r>
          </a:p>
        </p:txBody>
      </p:sp>
    </p:spTree>
    <p:extLst>
      <p:ext uri="{BB962C8B-B14F-4D97-AF65-F5344CB8AC3E}">
        <p14:creationId xmlns:p14="http://schemas.microsoft.com/office/powerpoint/2010/main" val="4140517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5A8BF5-DECC-4428-BD00-C7ACFAC71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 www.StepIntoPodiatry.com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Read testimonials from current students and established podiatrists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Find a list of podiatric medical schools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Find a podiatrist to shadow in your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Sign up for more information from the American Podiatric Medical Association and the American Association of Colleges of Podiatric Medicine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3CC0D0-CAE8-49F7-AB9A-434C660B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 More!</a:t>
            </a:r>
          </a:p>
        </p:txBody>
      </p:sp>
    </p:spTree>
    <p:extLst>
      <p:ext uri="{BB962C8B-B14F-4D97-AF65-F5344CB8AC3E}">
        <p14:creationId xmlns:p14="http://schemas.microsoft.com/office/powerpoint/2010/main" val="2990733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3811D-215E-E64D-9A07-097266F4FB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 </a:t>
            </a:r>
            <a:br>
              <a:rPr lang="en-US" dirty="0"/>
            </a:br>
            <a:r>
              <a:rPr lang="en-US" sz="4500" dirty="0"/>
              <a:t>Contact Info</a:t>
            </a:r>
          </a:p>
        </p:txBody>
      </p:sp>
    </p:spTree>
    <p:extLst>
      <p:ext uri="{BB962C8B-B14F-4D97-AF65-F5344CB8AC3E}">
        <p14:creationId xmlns:p14="http://schemas.microsoft.com/office/powerpoint/2010/main" val="197950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F99A6-486A-EF47-9776-D215D060C9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Physicians, Surgeons, Specialists</a:t>
            </a:r>
          </a:p>
        </p:txBody>
      </p:sp>
    </p:spTree>
    <p:extLst>
      <p:ext uri="{BB962C8B-B14F-4D97-AF65-F5344CB8AC3E}">
        <p14:creationId xmlns:p14="http://schemas.microsoft.com/office/powerpoint/2010/main" val="10798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3790D-B6F1-4B46-B6E8-0C70265C3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634" y="86713"/>
            <a:ext cx="7619800" cy="762000"/>
          </a:xfrm>
        </p:spPr>
        <p:txBody>
          <a:bodyPr/>
          <a:lstStyle/>
          <a:p>
            <a:r>
              <a:rPr lang="en-US" dirty="0"/>
              <a:t>Physicians, Surgeons, Specialists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04058-41D1-1F43-8BF3-8C35B2E1D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34" y="2856322"/>
            <a:ext cx="3684166" cy="3269841"/>
          </a:xfrm>
        </p:spPr>
        <p:txBody>
          <a:bodyPr/>
          <a:lstStyle/>
          <a:p>
            <a:r>
              <a:rPr lang="en-US" dirty="0"/>
              <a:t>Podiatrists are physicians and surgeons who treat conditions of the foot and ankle.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59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B0A5CC-2CE7-49E2-8A1C-40599D4B58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Musculoskeletal conditions</a:t>
            </a:r>
          </a:p>
          <a:p>
            <a:pPr marL="687388" lvl="1" indent="-2921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Bone and joint deformities, tumors, arthritis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Traumatic injuries</a:t>
            </a:r>
          </a:p>
          <a:p>
            <a:pPr marL="687388" lvl="1" indent="-2921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b="0" dirty="0">
                <a:solidFill>
                  <a:schemeClr val="tx1"/>
                </a:solidFill>
              </a:rPr>
              <a:t>ractures</a:t>
            </a:r>
          </a:p>
          <a:p>
            <a:pPr marL="687388" lvl="1" indent="-2921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Sprains</a:t>
            </a:r>
          </a:p>
          <a:p>
            <a:pPr marL="687388" lvl="1" indent="-2921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Open wounds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54C861-BBE6-48F8-B8A2-BAC744C8B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Podiatrists Diagnose and Treat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825778-A7F7-4869-9082-3CB4384C14A1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Circulatory conditions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Skin conditions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Infections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Diabetes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Metabolic disorders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Neurological conditions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71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A83D72"/>
                </a:solidFill>
              </a:rPr>
              <a:t>Equivalent education, but a different path from other physicians!</a:t>
            </a:r>
          </a:p>
          <a:p>
            <a:pPr lvl="1">
              <a:buClr>
                <a:srgbClr val="00B388"/>
              </a:buClr>
            </a:pPr>
            <a:r>
              <a:rPr lang="en-US" dirty="0"/>
              <a:t>Four years undergraduate</a:t>
            </a:r>
          </a:p>
          <a:p>
            <a:pPr lvl="1">
              <a:buClr>
                <a:srgbClr val="00B388"/>
              </a:buClr>
            </a:pPr>
            <a:r>
              <a:rPr lang="en-US" dirty="0"/>
              <a:t>Four years </a:t>
            </a:r>
            <a:r>
              <a:rPr lang="en-US" b="1" i="1" dirty="0">
                <a:solidFill>
                  <a:srgbClr val="A83D72"/>
                </a:solidFill>
              </a:rPr>
              <a:t>podiatric medical school</a:t>
            </a:r>
          </a:p>
          <a:p>
            <a:pPr lvl="1">
              <a:buClr>
                <a:srgbClr val="00B388"/>
              </a:buClr>
            </a:pPr>
            <a:r>
              <a:rPr lang="en-US" dirty="0"/>
              <a:t>Three years hospital-based residency</a:t>
            </a:r>
          </a:p>
          <a:p>
            <a:pPr lvl="1">
              <a:buClr>
                <a:srgbClr val="00B388"/>
              </a:buClr>
            </a:pPr>
            <a:r>
              <a:rPr lang="en-US" dirty="0"/>
              <a:t>Optional fellowship training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CFA38B-495A-2349-AE39-857A85E37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and Training</a:t>
            </a:r>
          </a:p>
        </p:txBody>
      </p: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4" name="Slide Zoom 3">
                <a:extLst>
                  <a:ext uri="{FF2B5EF4-FFF2-40B4-BE49-F238E27FC236}">
                    <a16:creationId xmlns:a16="http://schemas.microsoft.com/office/drawing/2014/main" id="{D04350D6-BE2C-463C-BD67-0B797D7D9B6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53253104"/>
                  </p:ext>
                </p:extLst>
              </p:nvPr>
            </p:nvGraphicFramePr>
            <p:xfrm>
              <a:off x="-1975104" y="1447038"/>
              <a:ext cx="2286000" cy="1714500"/>
            </p:xfrm>
            <a:graphic>
              <a:graphicData uri="http://schemas.microsoft.com/office/powerpoint/2016/slidezoom">
                <pslz:sldZm>
                  <pslz:sldZmObj sldId="265" cId="3988321331">
                    <pslz:zmPr id="{1D58DAD7-D3A0-456E-B28A-D6ADF550D04A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86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4" name="Slide Zoom 3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D04350D6-BE2C-463C-BD67-0B797D7D9B6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1975104" y="1447038"/>
                <a:ext cx="2286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8321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7F9236-D654-0E4E-AD8A-7DEB012F26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Career in Podiatry</a:t>
            </a:r>
          </a:p>
        </p:txBody>
      </p:sp>
    </p:spTree>
    <p:extLst>
      <p:ext uri="{BB962C8B-B14F-4D97-AF65-F5344CB8AC3E}">
        <p14:creationId xmlns:p14="http://schemas.microsoft.com/office/powerpoint/2010/main" val="1552936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 Practice</a:t>
            </a:r>
          </a:p>
          <a:p>
            <a:pPr marL="339725" lvl="1" indent="-227013">
              <a:lnSpc>
                <a:spcPct val="100000"/>
              </a:lnSpc>
              <a:buClr>
                <a:srgbClr val="00B388"/>
              </a:buClr>
            </a:pPr>
            <a:r>
              <a:rPr lang="en-US" dirty="0"/>
              <a:t>Hospital-based practice</a:t>
            </a:r>
          </a:p>
          <a:p>
            <a:pPr marL="339725" lvl="1" indent="-227013">
              <a:lnSpc>
                <a:spcPct val="100000"/>
              </a:lnSpc>
              <a:buClr>
                <a:srgbClr val="00B388"/>
              </a:buClr>
            </a:pPr>
            <a:r>
              <a:rPr lang="en-US" dirty="0"/>
              <a:t>Academic institutions</a:t>
            </a:r>
          </a:p>
          <a:p>
            <a:pPr marL="339725" lvl="1" indent="-227013">
              <a:lnSpc>
                <a:spcPct val="100000"/>
              </a:lnSpc>
              <a:buClr>
                <a:srgbClr val="00B388"/>
              </a:buClr>
            </a:pPr>
            <a:r>
              <a:rPr lang="en-US" dirty="0"/>
              <a:t>Private practice (from large group to solo)</a:t>
            </a:r>
          </a:p>
          <a:p>
            <a:pPr marL="339725" lvl="1" indent="-227013">
              <a:lnSpc>
                <a:spcPct val="100000"/>
              </a:lnSpc>
              <a:buClr>
                <a:srgbClr val="00B388"/>
              </a:buClr>
            </a:pPr>
            <a:r>
              <a:rPr lang="en-US" dirty="0"/>
              <a:t>Multispecialty practice</a:t>
            </a:r>
          </a:p>
          <a:p>
            <a:pPr marL="339725" lvl="1" indent="-227013">
              <a:lnSpc>
                <a:spcPct val="100000"/>
              </a:lnSpc>
              <a:buClr>
                <a:srgbClr val="00B388"/>
              </a:buClr>
            </a:pPr>
            <a:r>
              <a:rPr lang="en-US" dirty="0"/>
              <a:t>Federal Services</a:t>
            </a:r>
          </a:p>
          <a:p>
            <a:pPr lvl="0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Variety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EB3FE7-7B28-EF47-A745-6ABECF59D7A3}"/>
              </a:ext>
            </a:extLst>
          </p:cNvPr>
          <p:cNvSpPr txBox="1">
            <a:spLocks/>
          </p:cNvSpPr>
          <p:nvPr/>
        </p:nvSpPr>
        <p:spPr>
          <a:xfrm>
            <a:off x="4747268" y="1600200"/>
            <a:ext cx="3684166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ts val="3060"/>
              </a:lnSpc>
              <a:spcBef>
                <a:spcPts val="1272"/>
              </a:spcBef>
              <a:buFont typeface="Arial"/>
              <a:buNone/>
              <a:defRPr sz="2800" b="1" kern="1200">
                <a:solidFill>
                  <a:srgbClr val="648334"/>
                </a:solidFill>
                <a:latin typeface="Arial"/>
                <a:ea typeface="+mn-ea"/>
                <a:cs typeface="Arial"/>
              </a:defRPr>
            </a:lvl1pPr>
            <a:lvl2pPr marL="914400" indent="-457200" algn="l" defTabSz="457200" rtl="0" eaLnBrk="1" latinLnBrk="0" hangingPunct="1">
              <a:lnSpc>
                <a:spcPts val="3060"/>
              </a:lnSpc>
              <a:spcBef>
                <a:spcPts val="1272"/>
              </a:spcBef>
              <a:buClr>
                <a:srgbClr val="8C282B"/>
              </a:buClr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257300" indent="-342900" algn="l" defTabSz="457200" rtl="0" eaLnBrk="1" latinLnBrk="0" hangingPunct="1">
              <a:lnSpc>
                <a:spcPts val="3060"/>
              </a:lnSpc>
              <a:spcBef>
                <a:spcPts val="1272"/>
              </a:spcBef>
              <a:buClrTx/>
              <a:buFont typeface="Lucida Grande"/>
              <a:buChar char="-"/>
              <a:defRPr sz="20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8C282B"/>
              </a:buClr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457200" rtl="0" eaLnBrk="1" latinLnBrk="0" hangingPunct="1">
              <a:spcBef>
                <a:spcPct val="20000"/>
              </a:spcBef>
              <a:buClr>
                <a:srgbClr val="8C282B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BDC9D19-AA91-4F25-9894-E1409DB3A615}"/>
              </a:ext>
            </a:extLst>
          </p:cNvPr>
          <p:cNvSpPr txBox="1">
            <a:spLocks/>
          </p:cNvSpPr>
          <p:nvPr/>
        </p:nvSpPr>
        <p:spPr>
          <a:xfrm>
            <a:off x="4648202" y="1600199"/>
            <a:ext cx="3684166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ts val="3060"/>
              </a:lnSpc>
              <a:spcBef>
                <a:spcPts val="1272"/>
              </a:spcBef>
              <a:buFont typeface="Arial"/>
              <a:buNone/>
              <a:defRPr sz="2800" b="1" kern="1200">
                <a:solidFill>
                  <a:srgbClr val="A83D72"/>
                </a:solidFill>
                <a:latin typeface="Arial"/>
                <a:ea typeface="+mn-ea"/>
                <a:cs typeface="Arial"/>
              </a:defRPr>
            </a:lvl1pPr>
            <a:lvl2pPr marL="914400" indent="-457200" algn="l" defTabSz="457200" rtl="0" eaLnBrk="1" latinLnBrk="0" hangingPunct="1">
              <a:lnSpc>
                <a:spcPts val="3060"/>
              </a:lnSpc>
              <a:spcBef>
                <a:spcPts val="1272"/>
              </a:spcBef>
              <a:buClr>
                <a:srgbClr val="8C282B"/>
              </a:buClr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257300" indent="-342900" algn="l" defTabSz="457200" rtl="0" eaLnBrk="1" latinLnBrk="0" hangingPunct="1">
              <a:lnSpc>
                <a:spcPts val="3060"/>
              </a:lnSpc>
              <a:spcBef>
                <a:spcPts val="1272"/>
              </a:spcBef>
              <a:buClrTx/>
              <a:buFont typeface="Lucida Grande"/>
              <a:buChar char="-"/>
              <a:defRPr sz="20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8C282B"/>
              </a:buClr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457200" rtl="0" eaLnBrk="1" latinLnBrk="0" hangingPunct="1">
              <a:spcBef>
                <a:spcPct val="20000"/>
              </a:spcBef>
              <a:buClr>
                <a:srgbClr val="8C282B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 Clinic</a:t>
            </a:r>
          </a:p>
          <a:p>
            <a:pPr lvl="1"/>
            <a:r>
              <a:rPr lang="en-US" dirty="0"/>
              <a:t>Sports medicine</a:t>
            </a:r>
          </a:p>
          <a:p>
            <a:pPr lvl="1"/>
            <a:r>
              <a:rPr lang="en-US" dirty="0"/>
              <a:t>Surgery</a:t>
            </a:r>
          </a:p>
          <a:p>
            <a:pPr lvl="1"/>
            <a:r>
              <a:rPr lang="en-US" dirty="0"/>
              <a:t>Wound care and diabetes</a:t>
            </a:r>
          </a:p>
          <a:p>
            <a:pPr lvl="1"/>
            <a:r>
              <a:rPr lang="en-US" dirty="0"/>
              <a:t>Biomechanics</a:t>
            </a:r>
          </a:p>
          <a:p>
            <a:pPr lvl="1"/>
            <a:r>
              <a:rPr lang="en-US" dirty="0"/>
              <a:t>Dermatology</a:t>
            </a:r>
          </a:p>
          <a:p>
            <a:pPr lvl="1"/>
            <a:r>
              <a:rPr lang="en-US" dirty="0"/>
              <a:t>Geriatrics</a:t>
            </a:r>
          </a:p>
          <a:p>
            <a:pPr lvl="1"/>
            <a:r>
              <a:rPr lang="en-US" dirty="0"/>
              <a:t>Pediatrics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905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F9BE5-25CF-4083-9FF8-BAE967BF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Work–Life Balance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DFE95-4286-44A8-ABE8-528F4D89B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 career that works for you and your family.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On average, 40–60 hours per week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chemeClr val="tx1"/>
                </a:solidFill>
              </a:rPr>
              <a:t>Salary comparable to other physician specialties</a:t>
            </a:r>
          </a:p>
        </p:txBody>
      </p:sp>
    </p:spTree>
    <p:extLst>
      <p:ext uri="{BB962C8B-B14F-4D97-AF65-F5344CB8AC3E}">
        <p14:creationId xmlns:p14="http://schemas.microsoft.com/office/powerpoint/2010/main" val="3778509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42EFED-B02C-469C-96F7-CD8780D25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&lt;insert details and photos&gt;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01301B-5D77-436D-82A0-943878054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Typical Day</a:t>
            </a:r>
          </a:p>
        </p:txBody>
      </p:sp>
    </p:spTree>
    <p:extLst>
      <p:ext uri="{BB962C8B-B14F-4D97-AF65-F5344CB8AC3E}">
        <p14:creationId xmlns:p14="http://schemas.microsoft.com/office/powerpoint/2010/main" val="787775559"/>
      </p:ext>
    </p:extLst>
  </p:cSld>
  <p:clrMapOvr>
    <a:masterClrMapping/>
  </p:clrMapOvr>
</p:sld>
</file>

<file path=ppt/theme/theme1.xml><?xml version="1.0" encoding="utf-8"?>
<a:theme xmlns:a="http://schemas.openxmlformats.org/drawingml/2006/main" name="StepIntoPodiatry_template">
  <a:themeElements>
    <a:clrScheme name="Custom 6">
      <a:dk1>
        <a:srgbClr val="000000"/>
      </a:dk1>
      <a:lt1>
        <a:srgbClr val="FFFFFF"/>
      </a:lt1>
      <a:dk2>
        <a:srgbClr val="000000"/>
      </a:dk2>
      <a:lt2>
        <a:srgbClr val="FCE8C4"/>
      </a:lt2>
      <a:accent1>
        <a:srgbClr val="000000"/>
      </a:accent1>
      <a:accent2>
        <a:srgbClr val="DC661E"/>
      </a:accent2>
      <a:accent3>
        <a:srgbClr val="E1A024"/>
      </a:accent3>
      <a:accent4>
        <a:srgbClr val="69489D"/>
      </a:accent4>
      <a:accent5>
        <a:srgbClr val="3F7979"/>
      </a:accent5>
      <a:accent6>
        <a:srgbClr val="0088FF"/>
      </a:accent6>
      <a:hlink>
        <a:srgbClr val="8C282B"/>
      </a:hlink>
      <a:folHlink>
        <a:srgbClr val="64833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sz="2500" b="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wfpusa_template.potx</Template>
  <TotalTime>900</TotalTime>
  <Words>251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Lucida Grande</vt:lpstr>
      <vt:lpstr>StepIntoPodiatry_template</vt:lpstr>
      <vt:lpstr>Presenter’s Name</vt:lpstr>
      <vt:lpstr>Physicians, Surgeons, Specialists</vt:lpstr>
      <vt:lpstr>Physicians, Surgeons, Specialists</vt:lpstr>
      <vt:lpstr>Podiatrists Diagnose and Treat</vt:lpstr>
      <vt:lpstr>Education and Training</vt:lpstr>
      <vt:lpstr>A Career in Podiatry</vt:lpstr>
      <vt:lpstr>Variety</vt:lpstr>
      <vt:lpstr>Work–Life Balance</vt:lpstr>
      <vt:lpstr>My Typical Day</vt:lpstr>
      <vt:lpstr>Take the Next Step</vt:lpstr>
      <vt:lpstr>Academic Requirements</vt:lpstr>
      <vt:lpstr>Learn More!</vt:lpstr>
      <vt:lpstr>Questions?  Contact Info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K</dc:creator>
  <cp:lastModifiedBy>Peggy S. Tresky</cp:lastModifiedBy>
  <cp:revision>70</cp:revision>
  <dcterms:created xsi:type="dcterms:W3CDTF">2012-06-13T17:53:13Z</dcterms:created>
  <dcterms:modified xsi:type="dcterms:W3CDTF">2019-12-18T20:36:38Z</dcterms:modified>
</cp:coreProperties>
</file>